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2" r:id="rId9"/>
    <p:sldId id="274" r:id="rId10"/>
    <p:sldId id="282" r:id="rId11"/>
    <p:sldId id="280" r:id="rId12"/>
    <p:sldId id="281" r:id="rId13"/>
    <p:sldId id="275" r:id="rId14"/>
    <p:sldId id="283" r:id="rId15"/>
    <p:sldId id="284" r:id="rId16"/>
    <p:sldId id="277" r:id="rId17"/>
    <p:sldId id="268" r:id="rId18"/>
    <p:sldId id="273" r:id="rId19"/>
    <p:sldId id="269" r:id="rId20"/>
    <p:sldId id="279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65"/>
  </p:normalViewPr>
  <p:slideViewPr>
    <p:cSldViewPr snapToGrid="0" snapToObjects="1">
      <p:cViewPr varScale="1">
        <p:scale>
          <a:sx n="86" d="100"/>
          <a:sy n="86" d="100"/>
        </p:scale>
        <p:origin x="976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Modeler (Ryan)</a:t>
            </a:r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:a16="http://schemas.microsoft.com/office/drawing/2014/main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:a16="http://schemas.microsoft.com/office/drawing/2014/main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r>
              <a:rPr lang="en-US" dirty="0"/>
              <a:t>Component 3: Recommender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364B2-2D43-4A4D-83FD-B593D263386A}"/>
              </a:ext>
            </a:extLst>
          </p:cNvPr>
          <p:cNvSpPr/>
          <p:nvPr/>
        </p:nvSpPr>
        <p:spPr>
          <a:xfrm>
            <a:off x="268080" y="1386005"/>
            <a:ext cx="1983180" cy="894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B76A3-C0E5-1B49-AEF2-510F34C0A56A}"/>
              </a:ext>
            </a:extLst>
          </p:cNvPr>
          <p:cNvSpPr txBox="1"/>
          <p:nvPr/>
        </p:nvSpPr>
        <p:spPr>
          <a:xfrm>
            <a:off x="354176" y="1521562"/>
            <a:ext cx="181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Corpus Unguided Topic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91822E-5708-CE4F-B1C0-9517008A794C}"/>
              </a:ext>
            </a:extLst>
          </p:cNvPr>
          <p:cNvSpPr/>
          <p:nvPr/>
        </p:nvSpPr>
        <p:spPr>
          <a:xfrm>
            <a:off x="268080" y="4304802"/>
            <a:ext cx="1983181" cy="943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5D84A-2B6B-2E41-B534-B02C7DC0B32C}"/>
              </a:ext>
            </a:extLst>
          </p:cNvPr>
          <p:cNvSpPr txBox="1"/>
          <p:nvPr/>
        </p:nvSpPr>
        <p:spPr>
          <a:xfrm>
            <a:off x="311127" y="4453405"/>
            <a:ext cx="189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Unguided Topic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4BEA4-358C-2646-A4E4-A9778AF12AB3}"/>
              </a:ext>
            </a:extLst>
          </p:cNvPr>
          <p:cNvSpPr/>
          <p:nvPr/>
        </p:nvSpPr>
        <p:spPr>
          <a:xfrm>
            <a:off x="2853104" y="2876177"/>
            <a:ext cx="1701143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4C77EF-1FD7-484A-9607-2EEF8DD2B97E}"/>
              </a:ext>
            </a:extLst>
          </p:cNvPr>
          <p:cNvSpPr txBox="1"/>
          <p:nvPr/>
        </p:nvSpPr>
        <p:spPr>
          <a:xfrm>
            <a:off x="2718023" y="2961431"/>
            <a:ext cx="19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KDTree</a:t>
            </a:r>
            <a:r>
              <a:rPr lang="en-US" dirty="0"/>
              <a:t> based on topic 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2642AC-E69E-7843-AE40-377BF9D34004}"/>
              </a:ext>
            </a:extLst>
          </p:cNvPr>
          <p:cNvSpPr/>
          <p:nvPr/>
        </p:nvSpPr>
        <p:spPr>
          <a:xfrm>
            <a:off x="5107796" y="1863463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F3988-5DA1-B844-8DE2-E2AF8620A995}"/>
              </a:ext>
            </a:extLst>
          </p:cNvPr>
          <p:cNvSpPr txBox="1"/>
          <p:nvPr/>
        </p:nvSpPr>
        <p:spPr>
          <a:xfrm>
            <a:off x="5107796" y="1903035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 of top 5 articles in corpus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6AAFBE8E-46B3-4A4F-B458-95F82C09F011}"/>
              </a:ext>
            </a:extLst>
          </p:cNvPr>
          <p:cNvSpPr/>
          <p:nvPr/>
        </p:nvSpPr>
        <p:spPr>
          <a:xfrm>
            <a:off x="3624083" y="2028076"/>
            <a:ext cx="1378383" cy="725573"/>
          </a:xfrm>
          <a:prstGeom prst="bentArrow">
            <a:avLst>
              <a:gd name="adj1" fmla="val 15691"/>
              <a:gd name="adj2" fmla="val 20345"/>
              <a:gd name="adj3" fmla="val 50000"/>
              <a:gd name="adj4" fmla="val 53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2A59EF-179A-8F41-9442-8694D0CEEA94}"/>
              </a:ext>
            </a:extLst>
          </p:cNvPr>
          <p:cNvSpPr/>
          <p:nvPr/>
        </p:nvSpPr>
        <p:spPr>
          <a:xfrm>
            <a:off x="5145318" y="4463609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A6DCE-E5B0-7D48-A96D-5851FAFEDC66}"/>
              </a:ext>
            </a:extLst>
          </p:cNvPr>
          <p:cNvSpPr txBox="1"/>
          <p:nvPr/>
        </p:nvSpPr>
        <p:spPr>
          <a:xfrm>
            <a:off x="5127015" y="4602010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articles corpus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ABE81C-C44E-124D-BF29-E088F7BD04A6}"/>
              </a:ext>
            </a:extLst>
          </p:cNvPr>
          <p:cNvSpPr/>
          <p:nvPr/>
        </p:nvSpPr>
        <p:spPr>
          <a:xfrm>
            <a:off x="7638006" y="3167061"/>
            <a:ext cx="1875998" cy="8814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DE3ED7-1125-D149-A836-BF7B7AD72E37}"/>
              </a:ext>
            </a:extLst>
          </p:cNvPr>
          <p:cNvSpPr txBox="1"/>
          <p:nvPr/>
        </p:nvSpPr>
        <p:spPr>
          <a:xfrm>
            <a:off x="7679418" y="3300303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articles in articles corpus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851BEBA-7567-C045-A573-3D7D351A327D}"/>
              </a:ext>
            </a:extLst>
          </p:cNvPr>
          <p:cNvSpPr/>
          <p:nvPr/>
        </p:nvSpPr>
        <p:spPr>
          <a:xfrm>
            <a:off x="9697397" y="3441087"/>
            <a:ext cx="653142" cy="27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B8769-F428-6242-8C33-6FFD6C9D18D9}"/>
              </a:ext>
            </a:extLst>
          </p:cNvPr>
          <p:cNvSpPr/>
          <p:nvPr/>
        </p:nvSpPr>
        <p:spPr>
          <a:xfrm>
            <a:off x="10533932" y="3100452"/>
            <a:ext cx="1543273" cy="881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793013-FDB8-DE42-B96F-A269C2941DF3}"/>
              </a:ext>
            </a:extLst>
          </p:cNvPr>
          <p:cNvSpPr txBox="1"/>
          <p:nvPr/>
        </p:nvSpPr>
        <p:spPr>
          <a:xfrm>
            <a:off x="10408981" y="3351250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4952C5-911A-AE4D-B348-BA541A4829C7}"/>
              </a:ext>
            </a:extLst>
          </p:cNvPr>
          <p:cNvCxnSpPr>
            <a:cxnSpLocks/>
          </p:cNvCxnSpPr>
          <p:nvPr/>
        </p:nvCxnSpPr>
        <p:spPr>
          <a:xfrm>
            <a:off x="4836206" y="614363"/>
            <a:ext cx="0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30DD61-7E67-6C4C-B612-F67A72024A63}"/>
              </a:ext>
            </a:extLst>
          </p:cNvPr>
          <p:cNvCxnSpPr>
            <a:cxnSpLocks/>
          </p:cNvCxnSpPr>
          <p:nvPr/>
        </p:nvCxnSpPr>
        <p:spPr>
          <a:xfrm>
            <a:off x="9634922" y="614363"/>
            <a:ext cx="21063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F4FF8D0-DE55-7E4A-8BB9-A9EBA4C82CD8}"/>
              </a:ext>
            </a:extLst>
          </p:cNvPr>
          <p:cNvSpPr/>
          <p:nvPr/>
        </p:nvSpPr>
        <p:spPr>
          <a:xfrm rot="5400000">
            <a:off x="2229709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D87E1F8-6605-B944-803E-AEB0DC9EE7EE}"/>
              </a:ext>
            </a:extLst>
          </p:cNvPr>
          <p:cNvSpPr/>
          <p:nvPr/>
        </p:nvSpPr>
        <p:spPr>
          <a:xfrm rot="5400000">
            <a:off x="7015435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18CCC-7CFF-7B44-84CE-F7CF5812EEAB}"/>
              </a:ext>
            </a:extLst>
          </p:cNvPr>
          <p:cNvSpPr txBox="1"/>
          <p:nvPr/>
        </p:nvSpPr>
        <p:spPr>
          <a:xfrm>
            <a:off x="1249614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knn_prediction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05861A-8B76-5849-B423-FA3359345A64}"/>
              </a:ext>
            </a:extLst>
          </p:cNvPr>
          <p:cNvSpPr txBox="1"/>
          <p:nvPr/>
        </p:nvSpPr>
        <p:spPr>
          <a:xfrm>
            <a:off x="6048329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join_process</a:t>
            </a:r>
            <a:endParaRPr lang="en-US" dirty="0"/>
          </a:p>
        </p:txBody>
      </p:sp>
      <p:sp>
        <p:nvSpPr>
          <p:cNvPr id="43" name="Bent Arrow 42">
            <a:extLst>
              <a:ext uri="{FF2B5EF4-FFF2-40B4-BE49-F238E27FC236}">
                <a16:creationId xmlns:a16="http://schemas.microsoft.com/office/drawing/2014/main" id="{F2CCE92D-72FF-564B-9944-5154280EE335}"/>
              </a:ext>
            </a:extLst>
          </p:cNvPr>
          <p:cNvSpPr/>
          <p:nvPr/>
        </p:nvSpPr>
        <p:spPr>
          <a:xfrm rot="10800000" flipH="1">
            <a:off x="1092182" y="2481881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Bent Arrow 43">
            <a:extLst>
              <a:ext uri="{FF2B5EF4-FFF2-40B4-BE49-F238E27FC236}">
                <a16:creationId xmlns:a16="http://schemas.microsoft.com/office/drawing/2014/main" id="{87A76FF7-F6D0-BD4C-BA7B-F870898AB577}"/>
              </a:ext>
            </a:extLst>
          </p:cNvPr>
          <p:cNvSpPr/>
          <p:nvPr/>
        </p:nvSpPr>
        <p:spPr>
          <a:xfrm rot="10800000" flipH="1" flipV="1">
            <a:off x="1089171" y="3006728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6E5DF252-A8EF-7A48-A71E-B9C5EDF2B584}"/>
              </a:ext>
            </a:extLst>
          </p:cNvPr>
          <p:cNvSpPr/>
          <p:nvPr/>
        </p:nvSpPr>
        <p:spPr>
          <a:xfrm rot="10800000" flipH="1">
            <a:off x="5822390" y="2820753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425D8494-DFB9-EF49-90A0-30CAA4E47C73}"/>
              </a:ext>
            </a:extLst>
          </p:cNvPr>
          <p:cNvSpPr/>
          <p:nvPr/>
        </p:nvSpPr>
        <p:spPr>
          <a:xfrm rot="10800000" flipH="1" flipV="1">
            <a:off x="5832000" y="3341012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34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– </a:t>
            </a:r>
            <a:r>
              <a:rPr lang="en-US" dirty="0" err="1"/>
              <a:t>knn_prediction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4E1ED-BF35-1D4E-AD4B-6684B28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1" y="813458"/>
            <a:ext cx="6180681" cy="317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5B6E7-5C5C-4140-BC16-B9F6DB97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1" y="5391251"/>
            <a:ext cx="6176035" cy="839684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1899BD15-A458-D548-A727-D5F47105E400}"/>
              </a:ext>
            </a:extLst>
          </p:cNvPr>
          <p:cNvSpPr/>
          <p:nvPr/>
        </p:nvSpPr>
        <p:spPr>
          <a:xfrm>
            <a:off x="5890161" y="3313413"/>
            <a:ext cx="504275" cy="249184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A7CB930-E527-DB4E-88DC-B43C4FCF661C}"/>
              </a:ext>
            </a:extLst>
          </p:cNvPr>
          <p:cNvSpPr/>
          <p:nvPr/>
        </p:nvSpPr>
        <p:spPr>
          <a:xfrm>
            <a:off x="5795159" y="5951876"/>
            <a:ext cx="599277" cy="27905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B31A008-CB3A-414C-84BB-A9413E208E9A}"/>
              </a:ext>
            </a:extLst>
          </p:cNvPr>
          <p:cNvSpPr/>
          <p:nvPr/>
        </p:nvSpPr>
        <p:spPr>
          <a:xfrm>
            <a:off x="6543303" y="3423259"/>
            <a:ext cx="1448789" cy="2712871"/>
          </a:xfrm>
          <a:prstGeom prst="rightBrace">
            <a:avLst>
              <a:gd name="adj1" fmla="val 22012"/>
              <a:gd name="adj2" fmla="val 5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334C49-8553-8948-A94A-227323732AEB}"/>
              </a:ext>
            </a:extLst>
          </p:cNvPr>
          <p:cNvSpPr/>
          <p:nvPr/>
        </p:nvSpPr>
        <p:spPr>
          <a:xfrm>
            <a:off x="8136313" y="3992995"/>
            <a:ext cx="2992582" cy="1401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51872-8E0C-A44B-8321-1D330F59C7B2}"/>
              </a:ext>
            </a:extLst>
          </p:cNvPr>
          <p:cNvSpPr txBox="1"/>
          <p:nvPr/>
        </p:nvSpPr>
        <p:spPr>
          <a:xfrm>
            <a:off x="8397570" y="4370473"/>
            <a:ext cx="24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Index  9</a:t>
            </a:r>
          </a:p>
          <a:p>
            <a:pPr algn="ctr"/>
            <a:r>
              <a:rPr lang="en-US" dirty="0"/>
              <a:t>Top Topic Technology</a:t>
            </a:r>
          </a:p>
        </p:txBody>
      </p:sp>
    </p:spTree>
    <p:extLst>
      <p:ext uri="{BB962C8B-B14F-4D97-AF65-F5344CB8AC3E}">
        <p14:creationId xmlns:p14="http://schemas.microsoft.com/office/powerpoint/2010/main" val="24870338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A9A49-0662-4688-BEEB-A23916AC8C79}"/>
              </a:ext>
            </a:extLst>
          </p:cNvPr>
          <p:cNvSpPr/>
          <p:nvPr/>
        </p:nvSpPr>
        <p:spPr>
          <a:xfrm>
            <a:off x="4398710" y="239720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52B30-C539-4DA2-A457-0F0825E47953}"/>
              </a:ext>
            </a:extLst>
          </p:cNvPr>
          <p:cNvSpPr/>
          <p:nvPr/>
        </p:nvSpPr>
        <p:spPr>
          <a:xfrm>
            <a:off x="4398710" y="272802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B0644-0B22-4F5F-B53D-C35D3E94FDD5}"/>
              </a:ext>
            </a:extLst>
          </p:cNvPr>
          <p:cNvSpPr/>
          <p:nvPr/>
        </p:nvSpPr>
        <p:spPr>
          <a:xfrm>
            <a:off x="4398710" y="3055126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B5FEB-C920-48D0-B71B-632737744998}"/>
              </a:ext>
            </a:extLst>
          </p:cNvPr>
          <p:cNvSpPr/>
          <p:nvPr/>
        </p:nvSpPr>
        <p:spPr>
          <a:xfrm>
            <a:off x="4398710" y="3679388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:a16="http://schemas.microsoft.com/office/drawing/2014/main" id="{BC01A313-0030-487E-BA44-AF899E825DBE}"/>
              </a:ext>
            </a:extLst>
          </p:cNvPr>
          <p:cNvSpPr/>
          <p:nvPr/>
        </p:nvSpPr>
        <p:spPr>
          <a:xfrm>
            <a:off x="7877889" y="241940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:a16="http://schemas.microsoft.com/office/drawing/2014/main" id="{E6379A3F-B6EF-46CA-B984-0C312A06F370}"/>
              </a:ext>
            </a:extLst>
          </p:cNvPr>
          <p:cNvSpPr/>
          <p:nvPr/>
        </p:nvSpPr>
        <p:spPr>
          <a:xfrm>
            <a:off x="7877889" y="2746711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:a16="http://schemas.microsoft.com/office/drawing/2014/main" id="{10174FF4-4A71-45FC-8F70-56C3FB4D5B15}"/>
              </a:ext>
            </a:extLst>
          </p:cNvPr>
          <p:cNvSpPr/>
          <p:nvPr/>
        </p:nvSpPr>
        <p:spPr>
          <a:xfrm>
            <a:off x="7877889" y="307763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:a16="http://schemas.microsoft.com/office/drawing/2014/main" id="{3C0B82D9-ED1D-4E0E-96EF-E1B030FD6D7E}"/>
              </a:ext>
            </a:extLst>
          </p:cNvPr>
          <p:cNvSpPr/>
          <p:nvPr/>
        </p:nvSpPr>
        <p:spPr>
          <a:xfrm>
            <a:off x="7877889" y="3698076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:a16="http://schemas.microsoft.com/office/drawing/2014/main" id="{E8C90E3D-83D6-49C1-A43E-5B3A1436D39D}"/>
              </a:ext>
            </a:extLst>
          </p:cNvPr>
          <p:cNvSpPr/>
          <p:nvPr/>
        </p:nvSpPr>
        <p:spPr>
          <a:xfrm>
            <a:off x="9976176" y="2568292"/>
            <a:ext cx="1051933" cy="1063083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3B17D85-5479-46F2-8A25-BE945EA822C6}"/>
              </a:ext>
            </a:extLst>
          </p:cNvPr>
          <p:cNvSpPr/>
          <p:nvPr/>
        </p:nvSpPr>
        <p:spPr>
          <a:xfrm>
            <a:off x="6435666" y="2802363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5429FAC-29AD-4E9E-BFC0-3440CCCDB820}"/>
              </a:ext>
            </a:extLst>
          </p:cNvPr>
          <p:cNvSpPr/>
          <p:nvPr/>
        </p:nvSpPr>
        <p:spPr>
          <a:xfrm>
            <a:off x="8769990" y="2809901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5C1E2-47B5-4B79-AF51-91E263680B57}"/>
              </a:ext>
            </a:extLst>
          </p:cNvPr>
          <p:cNvSpPr txBox="1"/>
          <p:nvPr/>
        </p:nvSpPr>
        <p:spPr>
          <a:xfrm>
            <a:off x="6565630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998CC-9CF1-4EF4-8813-44F9135FA87A}"/>
              </a:ext>
            </a:extLst>
          </p:cNvPr>
          <p:cNvSpPr txBox="1"/>
          <p:nvPr/>
        </p:nvSpPr>
        <p:spPr>
          <a:xfrm>
            <a:off x="8659084" y="3438086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Aggregation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7B07F-D77E-4039-8302-EC47519DD256}"/>
              </a:ext>
            </a:extLst>
          </p:cNvPr>
          <p:cNvSpPr txBox="1"/>
          <p:nvPr/>
        </p:nvSpPr>
        <p:spPr>
          <a:xfrm>
            <a:off x="4579434" y="4118828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3E650D-6A4C-4176-BAAB-CABB96FE351D}"/>
              </a:ext>
            </a:extLst>
          </p:cNvPr>
          <p:cNvSpPr txBox="1"/>
          <p:nvPr/>
        </p:nvSpPr>
        <p:spPr>
          <a:xfrm>
            <a:off x="7407043" y="4118828"/>
            <a:ext cx="126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Sentence</a:t>
            </a:r>
          </a:p>
          <a:p>
            <a:pPr algn="ctr"/>
            <a:r>
              <a:rPr lang="en-US" b="1" dirty="0"/>
              <a:t>Sentiments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7A217-28AA-42B8-BF1E-60454E95CDB8}"/>
              </a:ext>
            </a:extLst>
          </p:cNvPr>
          <p:cNvSpPr txBox="1"/>
          <p:nvPr/>
        </p:nvSpPr>
        <p:spPr>
          <a:xfrm>
            <a:off x="9916597" y="4030881"/>
            <a:ext cx="117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Article</a:t>
            </a:r>
          </a:p>
          <a:p>
            <a:pPr algn="ctr"/>
            <a:r>
              <a:rPr lang="en-US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Demo!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/>
              <a:t>hyperparamters</a:t>
            </a:r>
            <a:r>
              <a:rPr lang="en-US" dirty="0"/>
              <a:t> 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:a16="http://schemas.microsoft.com/office/drawing/2014/main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(Paul)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78" r="1"/>
          <a:stretch/>
        </p:blipFill>
        <p:spPr>
          <a:xfrm>
            <a:off x="227381" y="723331"/>
            <a:ext cx="11737238" cy="55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84" y="804672"/>
            <a:ext cx="3766633" cy="58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565</Words>
  <Application>Microsoft Office PowerPoint</Application>
  <PresentationFormat>Widescreen</PresentationFormat>
  <Paragraphs>131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MV Boli</vt:lpstr>
      <vt:lpstr>Segoe UI</vt:lpstr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 (Paul)</vt:lpstr>
      <vt:lpstr>Git Repo Structure</vt:lpstr>
      <vt:lpstr>Component 1: Preprocessor</vt:lpstr>
      <vt:lpstr>Component 1: Preprocessor</vt:lpstr>
      <vt:lpstr>Component 1: Preprocessor </vt:lpstr>
      <vt:lpstr>Component 1: Preprocessor </vt:lpstr>
      <vt:lpstr>Component 2: Topic Modeler (Ryan)</vt:lpstr>
      <vt:lpstr>Component 3: Recommender</vt:lpstr>
      <vt:lpstr>Component 3: Recommender – knn_prediction</vt:lpstr>
      <vt:lpstr>Component 4: Sentiment Analyzer </vt:lpstr>
      <vt:lpstr>Demo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Charles Duze</cp:lastModifiedBy>
  <cp:revision>47</cp:revision>
  <dcterms:created xsi:type="dcterms:W3CDTF">2018-05-27T21:03:01Z</dcterms:created>
  <dcterms:modified xsi:type="dcterms:W3CDTF">2018-05-29T21:26:09Z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cduze@microsoft.com</vt:lpwstr>
  </property>
  <property fmtid="{D5CDD505-2E9C-101B-9397-08002B2CF9AE}" pid="5" name="MSIP_Label_f42aa342-8706-4288-bd11-ebb85995028c_SetDate">
    <vt:lpwstr>2018-05-29T21:26:09.0986664Z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